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E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A0AFC-5B56-4ED8-A964-77CB9694A011}" type="datetimeFigureOut">
              <a:rPr lang="hu-HU" smtClean="0"/>
              <a:t>2012.03.01.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D3EBD-D0F0-4A30-A7E7-030E793E370D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ím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16" name="Dátum hely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7" name="Tartalom hely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zöveg hely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9" name="Dátum hely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ím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4" name="Tartalom hely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Dia számának hely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ím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25" name="Szöveg hely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8" name="Tartalom helye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ím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24" name="Élőláb hely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ím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6" name="Szöveg hely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Tartalom hely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29" name="Élőláb hely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ép hely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Dia számának hely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7" name="Cím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6" name="Szöveg hely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öveg hely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1" name="Dátum hely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3/1/2012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Cím hely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A mágneses mező, elektromágneses indukció</a:t>
            </a:r>
            <a:endParaRPr lang="hu-HU" sz="28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Összefoglalás</a:t>
            </a:r>
            <a:endParaRPr lang="hu-H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II. Elektromágneses indukció</a:t>
            </a:r>
            <a:endParaRPr lang="hu-HU" sz="2000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1772816"/>
            <a:ext cx="842493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2400" dirty="0" smtClean="0"/>
              <a:t>Elektromos feszültséget és áramot létrehozhatunk </a:t>
            </a:r>
            <a:r>
              <a:rPr lang="hu-HU" sz="2400" b="1" dirty="0" smtClean="0"/>
              <a:t>nyugalmi elektromágneses indukcióval </a:t>
            </a:r>
            <a:r>
              <a:rPr lang="hu-HU" sz="2400" dirty="0" smtClean="0"/>
              <a:t>is.</a:t>
            </a:r>
          </a:p>
          <a:p>
            <a:r>
              <a:rPr lang="hu-HU" sz="2400" dirty="0" smtClean="0"/>
              <a:t>Ennek lényege, hogy változó mágneses mező körül mindig örvényes elektromos mező alakul ki.</a:t>
            </a:r>
          </a:p>
          <a:p>
            <a:r>
              <a:rPr lang="hu-HU" sz="2400" dirty="0" smtClean="0"/>
              <a:t>Ha N menetes tekercsben </a:t>
            </a:r>
            <a:r>
              <a:rPr lang="hu-HU" sz="2400" dirty="0" err="1" smtClean="0"/>
              <a:t>Δt</a:t>
            </a:r>
            <a:r>
              <a:rPr lang="hu-HU" sz="2400" dirty="0" smtClean="0"/>
              <a:t> idő alatt </a:t>
            </a:r>
            <a:r>
              <a:rPr lang="hu-HU" sz="2400" dirty="0" err="1" smtClean="0"/>
              <a:t>Δϕ</a:t>
            </a:r>
            <a:r>
              <a:rPr lang="hu-HU" sz="2400" dirty="0" smtClean="0"/>
              <a:t> a </a:t>
            </a:r>
            <a:r>
              <a:rPr lang="hu-HU" sz="2400" dirty="0" err="1" smtClean="0"/>
              <a:t>fluxusváltozás</a:t>
            </a:r>
            <a:r>
              <a:rPr lang="hu-HU" sz="2400" dirty="0" smtClean="0"/>
              <a:t>, </a:t>
            </a:r>
            <a:endParaRPr lang="hu-HU" sz="2400" dirty="0" smtClean="0"/>
          </a:p>
          <a:p>
            <a:r>
              <a:rPr lang="hu-HU" sz="2400" dirty="0" smtClean="0"/>
              <a:t>akkor </a:t>
            </a:r>
            <a:r>
              <a:rPr lang="hu-HU" sz="2400" dirty="0" smtClean="0"/>
              <a:t>a tekercs végpontjai </a:t>
            </a:r>
            <a:r>
              <a:rPr lang="hu-HU" sz="2400" dirty="0" smtClean="0"/>
              <a:t>között</a:t>
            </a:r>
            <a:endParaRPr lang="hu-HU" sz="2400" dirty="0" smtClean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793080" y="4005064"/>
          <a:ext cx="1690688" cy="1047750"/>
        </p:xfrm>
        <a:graphic>
          <a:graphicData uri="http://schemas.openxmlformats.org/presentationml/2006/ole">
            <p:oleObj spid="_x0000_s23554" name="Equation" r:id="rId3" imgW="761760" imgH="393480" progId="Equation.3">
              <p:embed/>
            </p:oleObj>
          </a:graphicData>
        </a:graphic>
      </p:graphicFrame>
      <p:graphicFrame>
        <p:nvGraphicFramePr>
          <p:cNvPr id="23555" name="Object 2"/>
          <p:cNvGraphicFramePr>
            <a:graphicFrameLocks noChangeAspect="1"/>
          </p:cNvGraphicFramePr>
          <p:nvPr/>
        </p:nvGraphicFramePr>
        <p:xfrm>
          <a:off x="827584" y="5521300"/>
          <a:ext cx="1719262" cy="439737"/>
        </p:xfrm>
        <a:graphic>
          <a:graphicData uri="http://schemas.openxmlformats.org/presentationml/2006/ole">
            <p:oleObj spid="_x0000_s23555" name="Equation" r:id="rId4" imgW="774360" imgH="164880" progId="Equation.3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55576" y="4873228"/>
            <a:ext cx="640476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Shonar Bangla" pitchFamily="34" charset="0"/>
              </a:rPr>
              <a:t>az indukált feszültség (Faraday törvénye).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Shonar Bangl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Shonar Bangla" pitchFamily="34" charset="0"/>
              </a:rPr>
              <a:t>A nyugalmi indukciónál is teljesül Lenz törvénye</a:t>
            </a:r>
            <a:r>
              <a:rPr kumimoji="0" lang="hu-H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  <a:endParaRPr kumimoji="0" lang="hu-H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323528" y="1268760"/>
            <a:ext cx="52045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 smtClean="0">
                <a:solidFill>
                  <a:schemeClr val="hlink"/>
                </a:solidFill>
              </a:rPr>
              <a:t>2. Nyugalmi </a:t>
            </a:r>
            <a:r>
              <a:rPr lang="hu-HU" sz="2400" b="1" dirty="0" smtClean="0">
                <a:solidFill>
                  <a:schemeClr val="hlink"/>
                </a:solidFill>
              </a:rPr>
              <a:t>elektromágneses indukció</a:t>
            </a:r>
            <a:endParaRPr lang="hu-HU" sz="2400" b="1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II. Elektromágneses indukció</a:t>
            </a:r>
            <a:endParaRPr lang="hu-HU" sz="2000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827584" y="1912764"/>
            <a:ext cx="842493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2400" dirty="0" smtClean="0"/>
              <a:t>A </a:t>
            </a:r>
            <a:r>
              <a:rPr lang="hu-HU" sz="2400" dirty="0" smtClean="0"/>
              <a:t>nyugalmi indukció speciális esete az </a:t>
            </a:r>
            <a:r>
              <a:rPr lang="hu-HU" sz="2400" b="1" dirty="0" smtClean="0"/>
              <a:t>önindukció</a:t>
            </a:r>
            <a:r>
              <a:rPr lang="hu-HU" sz="2400" dirty="0" smtClean="0"/>
              <a:t>, ami azt jelenti, hogy a tekercs áramának megváltozása következtében indukálódik a tekercsben feszültség. Az önindukció következménye, hogy a tekercs árama késik a feszültséghez képest.</a:t>
            </a:r>
          </a:p>
          <a:p>
            <a:r>
              <a:rPr lang="hu-HU" sz="2400" dirty="0" smtClean="0"/>
              <a:t> Az önindukció </a:t>
            </a:r>
            <a:r>
              <a:rPr lang="hu-HU" sz="2400" dirty="0" smtClean="0"/>
              <a:t>feszültségét az</a:t>
            </a:r>
            <a:endParaRPr lang="hu-HU" sz="2400" dirty="0" smtClean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646486" y="4253458"/>
          <a:ext cx="1493837" cy="1047750"/>
        </p:xfrm>
        <a:graphic>
          <a:graphicData uri="http://schemas.openxmlformats.org/presentationml/2006/ole">
            <p:oleObj spid="_x0000_s24578" name="Equation" r:id="rId3" imgW="672840" imgH="393480" progId="Equation.3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71600" y="5406315"/>
            <a:ext cx="78488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sz="2400" dirty="0" smtClean="0"/>
              <a:t>összefüggéssel </a:t>
            </a:r>
            <a:r>
              <a:rPr lang="hu-HU" sz="2400" dirty="0" smtClean="0"/>
              <a:t>számoljuk, ahol L a tekercs induktivitása, amelynek mértékegysége a henry (H).</a:t>
            </a: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467544" y="1340768"/>
            <a:ext cx="1976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 smtClean="0">
                <a:solidFill>
                  <a:schemeClr val="hlink"/>
                </a:solidFill>
              </a:rPr>
              <a:t>3. Önindukció</a:t>
            </a:r>
            <a:endParaRPr lang="hu-HU" sz="2400" b="1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induktivitás</a:t>
            </a:r>
            <a:endParaRPr lang="hu-HU" sz="32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3316288" y="1524000"/>
          <a:ext cx="2422525" cy="1116013"/>
        </p:xfrm>
        <a:graphic>
          <a:graphicData uri="http://schemas.openxmlformats.org/presentationml/2006/ole">
            <p:oleObj spid="_x0000_s25602" name="Equation" r:id="rId3" imgW="1091880" imgH="419040" progId="Equation.3">
              <p:embed/>
            </p:oleObj>
          </a:graphicData>
        </a:graphic>
      </p:graphicFrame>
      <p:graphicFrame>
        <p:nvGraphicFramePr>
          <p:cNvPr id="25603" name="Object 2"/>
          <p:cNvGraphicFramePr>
            <a:graphicFrameLocks noChangeAspect="1"/>
          </p:cNvGraphicFramePr>
          <p:nvPr/>
        </p:nvGraphicFramePr>
        <p:xfrm>
          <a:off x="1541463" y="3090863"/>
          <a:ext cx="561975" cy="1217612"/>
        </p:xfrm>
        <a:graphic>
          <a:graphicData uri="http://schemas.openxmlformats.org/presentationml/2006/ole">
            <p:oleObj spid="_x0000_s25603" name="Equation" r:id="rId4" imgW="253800" imgH="457200" progId="Equation.3">
              <p:embed/>
            </p:oleObj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267744" y="3789040"/>
            <a:ext cx="48245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sz="2400" dirty="0" smtClean="0"/>
              <a:t>a vákuum </a:t>
            </a:r>
            <a:r>
              <a:rPr lang="hu-HU" sz="2400" dirty="0" err="1" smtClean="0"/>
              <a:t>permeabilitása</a:t>
            </a: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267744" y="3140968"/>
            <a:ext cx="48245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hu-HU" sz="2400" dirty="0" smtClean="0"/>
              <a:t>r</a:t>
            </a:r>
            <a:r>
              <a:rPr lang="hu-HU" sz="2400" dirty="0" smtClean="0"/>
              <a:t>elatív </a:t>
            </a:r>
            <a:r>
              <a:rPr lang="hu-HU" sz="2400" dirty="0" err="1" smtClean="0"/>
              <a:t>permeabilitás</a:t>
            </a:r>
            <a:endParaRPr kumimoji="0" 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A mágneses mező energiája</a:t>
            </a:r>
            <a:endParaRPr lang="hu-HU" sz="32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3671888" y="3317875"/>
          <a:ext cx="1774825" cy="1047750"/>
        </p:xfrm>
        <a:graphic>
          <a:graphicData uri="http://schemas.openxmlformats.org/presentationml/2006/ole">
            <p:oleObj spid="_x0000_s26626" name="Equation" r:id="rId3" imgW="799920" imgH="393480" progId="Equation.3">
              <p:embed/>
            </p:oleObj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95536" y="1340768"/>
            <a:ext cx="8280920" cy="16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hu-HU" sz="2400" dirty="0" smtClean="0"/>
              <a:t>Az elektromos és mágneses mezőnek egyaránt van energiája, melyet a kondenzátor és a tekercs esetén hasonló összefüggéssel számolhatunk</a:t>
            </a:r>
            <a:r>
              <a:rPr lang="hu-HU" sz="2400" dirty="0" smtClean="0"/>
              <a:t>:</a:t>
            </a:r>
            <a:endParaRPr lang="hu-HU" sz="2400" dirty="0" smtClean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smtClean="0"/>
              <a:t>I. A mágneses mező</a:t>
            </a:r>
            <a:endParaRPr lang="hu-HU" sz="3200" dirty="0"/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/>
        </p:nvGraphicFramePr>
        <p:xfrm>
          <a:off x="4067944" y="3861048"/>
          <a:ext cx="4549775" cy="2547938"/>
        </p:xfrm>
        <a:graphic>
          <a:graphicData uri="http://schemas.openxmlformats.org/presentationml/2006/ole">
            <p:oleObj spid="_x0000_s1026" name="Dokumentum" r:id="rId3" imgW="5929167" imgH="2041993" progId="Word.Document.8">
              <p:embed/>
            </p:oleObj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83568" y="1628800"/>
            <a:ext cx="27162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 sz="280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95536" y="3933056"/>
            <a:ext cx="61166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1" dirty="0" smtClean="0">
                <a:solidFill>
                  <a:schemeClr val="hlink"/>
                </a:solidFill>
              </a:rPr>
              <a:t>Mágneses dipólusok:</a:t>
            </a:r>
            <a:endParaRPr lang="hu-HU" b="1" dirty="0">
              <a:solidFill>
                <a:schemeClr val="hlink"/>
              </a:solidFill>
            </a:endParaRPr>
          </a:p>
        </p:txBody>
      </p:sp>
      <p:pic>
        <p:nvPicPr>
          <p:cNvPr id="7" name="Picture 3" descr="mágn-irán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1196752"/>
            <a:ext cx="2906712" cy="2460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" name="Picture 4" descr="Föld mágneses ter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1988840"/>
            <a:ext cx="1577032" cy="16829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95536" y="1268760"/>
            <a:ext cx="644207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1" dirty="0" smtClean="0">
                <a:solidFill>
                  <a:schemeClr val="hlink"/>
                </a:solidFill>
              </a:rPr>
              <a:t>1. Mágneses pólusok:</a:t>
            </a:r>
          </a:p>
          <a:p>
            <a:pPr>
              <a:spcBef>
                <a:spcPct val="50000"/>
              </a:spcBef>
            </a:pPr>
            <a:r>
              <a:rPr lang="hu-HU" b="0" dirty="0" smtClean="0">
                <a:solidFill>
                  <a:schemeClr val="hlink"/>
                </a:solidFill>
              </a:rPr>
              <a:t>északi </a:t>
            </a:r>
            <a:r>
              <a:rPr lang="hu-HU" b="0" dirty="0">
                <a:solidFill>
                  <a:schemeClr val="hlink"/>
                </a:solidFill>
              </a:rPr>
              <a:t>pólus: a mágnes északi irányba mutató pólusa</a:t>
            </a:r>
          </a:p>
          <a:p>
            <a:pPr>
              <a:spcBef>
                <a:spcPct val="50000"/>
              </a:spcBef>
            </a:pPr>
            <a:r>
              <a:rPr lang="hu-HU" b="0" dirty="0">
                <a:solidFill>
                  <a:schemeClr val="hlink"/>
                </a:solidFill>
              </a:rPr>
              <a:t>déli pólus: a mágnes déli irányba </a:t>
            </a:r>
            <a:endParaRPr lang="hu-HU" b="0" dirty="0" smtClean="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r>
              <a:rPr lang="hu-HU" b="0" dirty="0" smtClean="0">
                <a:solidFill>
                  <a:schemeClr val="hlink"/>
                </a:solidFill>
              </a:rPr>
              <a:t>mutató </a:t>
            </a:r>
            <a:r>
              <a:rPr lang="hu-HU" b="0" dirty="0">
                <a:solidFill>
                  <a:schemeClr val="hlink"/>
                </a:solidFill>
              </a:rPr>
              <a:t>pólusa</a:t>
            </a:r>
          </a:p>
          <a:p>
            <a:pPr>
              <a:spcBef>
                <a:spcPct val="50000"/>
              </a:spcBef>
            </a:pPr>
            <a:endParaRPr lang="hu-HU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I. A mágneses </a:t>
            </a:r>
            <a:r>
              <a:rPr lang="hu-HU" sz="2400" dirty="0" smtClean="0"/>
              <a:t>mező</a:t>
            </a:r>
            <a:endParaRPr lang="hu-HU" sz="2400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283968" y="3789040"/>
          <a:ext cx="1809750" cy="1268413"/>
        </p:xfrm>
        <a:graphic>
          <a:graphicData uri="http://schemas.openxmlformats.org/presentationml/2006/ole">
            <p:oleObj spid="_x0000_s2050" name="Equation" r:id="rId3" imgW="774360" imgH="393480" progId="Equation.3">
              <p:embed/>
            </p:oleObj>
          </a:graphicData>
        </a:graphic>
      </p:graphicFrame>
      <p:sp>
        <p:nvSpPr>
          <p:cNvPr id="5" name="Téglalap 4"/>
          <p:cNvSpPr/>
          <p:nvPr/>
        </p:nvSpPr>
        <p:spPr>
          <a:xfrm>
            <a:off x="683568" y="1995805"/>
            <a:ext cx="79208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solidFill>
                  <a:schemeClr val="hlink"/>
                </a:solidFill>
              </a:rPr>
              <a:t>A mágneses mező adott pontjában a magnetométerre ható </a:t>
            </a:r>
            <a:r>
              <a:rPr lang="hu-HU" dirty="0" smtClean="0">
                <a:solidFill>
                  <a:schemeClr val="hlink"/>
                </a:solidFill>
              </a:rPr>
              <a:t>maximális forgatónyomaték </a:t>
            </a:r>
            <a:r>
              <a:rPr lang="hu-HU" dirty="0" smtClean="0">
                <a:solidFill>
                  <a:schemeClr val="hlink"/>
                </a:solidFill>
              </a:rPr>
              <a:t>( </a:t>
            </a:r>
            <a:r>
              <a:rPr lang="hu-HU" dirty="0" err="1" smtClean="0">
                <a:solidFill>
                  <a:schemeClr val="hlink"/>
                </a:solidFill>
              </a:rPr>
              <a:t>M</a:t>
            </a:r>
            <a:r>
              <a:rPr lang="hu-HU" baseline="-25000" dirty="0" err="1" smtClean="0">
                <a:solidFill>
                  <a:schemeClr val="hlink"/>
                </a:solidFill>
              </a:rPr>
              <a:t>max</a:t>
            </a:r>
            <a:r>
              <a:rPr lang="hu-HU" dirty="0" smtClean="0">
                <a:solidFill>
                  <a:schemeClr val="hlink"/>
                </a:solidFill>
              </a:rPr>
              <a:t>) egyenesen arányos:</a:t>
            </a:r>
          </a:p>
          <a:p>
            <a:pPr>
              <a:buFontTx/>
              <a:buChar char="•"/>
            </a:pPr>
            <a:r>
              <a:rPr lang="hu-HU" dirty="0" smtClean="0">
                <a:solidFill>
                  <a:schemeClr val="hlink"/>
                </a:solidFill>
              </a:rPr>
              <a:t> a  magnetométeren folyó áramerősséggel ( I )</a:t>
            </a:r>
          </a:p>
          <a:p>
            <a:pPr>
              <a:buFontTx/>
              <a:buChar char="•"/>
            </a:pPr>
            <a:r>
              <a:rPr lang="hu-HU" dirty="0" smtClean="0">
                <a:solidFill>
                  <a:schemeClr val="hlink"/>
                </a:solidFill>
              </a:rPr>
              <a:t> a magnetométer területével ( A )</a:t>
            </a:r>
          </a:p>
          <a:p>
            <a:pPr>
              <a:buFontTx/>
              <a:buChar char="•"/>
            </a:pPr>
            <a:r>
              <a:rPr lang="hu-HU" dirty="0" smtClean="0">
                <a:solidFill>
                  <a:schemeClr val="hlink"/>
                </a:solidFill>
              </a:rPr>
              <a:t> menetszámával ( N )</a:t>
            </a:r>
          </a:p>
          <a:p>
            <a:r>
              <a:rPr lang="hu-HU" dirty="0" smtClean="0">
                <a:solidFill>
                  <a:schemeClr val="hlink"/>
                </a:solidFill>
              </a:rPr>
              <a:t>és függ a mágneses mező erősségétől.</a:t>
            </a:r>
          </a:p>
          <a:p>
            <a:pPr>
              <a:lnSpc>
                <a:spcPct val="150000"/>
              </a:lnSpc>
            </a:pPr>
            <a:endParaRPr lang="hu-HU" dirty="0" smtClean="0">
              <a:solidFill>
                <a:schemeClr val="hlink"/>
              </a:solidFill>
            </a:endParaRPr>
          </a:p>
          <a:p>
            <a:pPr>
              <a:lnSpc>
                <a:spcPct val="150000"/>
              </a:lnSpc>
            </a:pPr>
            <a:r>
              <a:rPr lang="hu-HU" dirty="0" smtClean="0">
                <a:solidFill>
                  <a:schemeClr val="hlink"/>
                </a:solidFill>
              </a:rPr>
              <a:t>A mágneses indukció nagysága:</a:t>
            </a:r>
            <a:endParaRPr lang="hu-HU" dirty="0">
              <a:solidFill>
                <a:schemeClr val="hlink"/>
              </a:solidFill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755576" y="5157192"/>
            <a:ext cx="4572000" cy="87254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hu-HU" dirty="0" smtClean="0">
                <a:solidFill>
                  <a:schemeClr val="hlink"/>
                </a:solidFill>
              </a:rPr>
              <a:t>A mágneses indukció mértékegysége: </a:t>
            </a:r>
          </a:p>
          <a:p>
            <a:pPr>
              <a:lnSpc>
                <a:spcPct val="150000"/>
              </a:lnSpc>
            </a:pPr>
            <a:r>
              <a:rPr lang="hu-HU" dirty="0" smtClean="0">
                <a:solidFill>
                  <a:schemeClr val="hlink"/>
                </a:solidFill>
              </a:rPr>
              <a:t>T ( </a:t>
            </a:r>
            <a:r>
              <a:rPr lang="hu-HU" dirty="0" err="1" smtClean="0">
                <a:solidFill>
                  <a:schemeClr val="hlink"/>
                </a:solidFill>
              </a:rPr>
              <a:t>tesla</a:t>
            </a:r>
            <a:r>
              <a:rPr lang="hu-HU" dirty="0" smtClean="0">
                <a:solidFill>
                  <a:schemeClr val="hlink"/>
                </a:solidFill>
              </a:rPr>
              <a:t>)</a:t>
            </a:r>
            <a:endParaRPr lang="hu-HU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476624" y="5661025"/>
          <a:ext cx="5395913" cy="784225"/>
        </p:xfrm>
        <a:graphic>
          <a:graphicData uri="http://schemas.openxmlformats.org/presentationml/2006/ole">
            <p:oleObj spid="_x0000_s2051" name="Equation" r:id="rId4" imgW="1815840" imgH="393480" progId="Equation.3">
              <p:embed/>
            </p:oleObj>
          </a:graphicData>
        </a:graphic>
      </p:graphicFrame>
      <p:sp>
        <p:nvSpPr>
          <p:cNvPr id="8" name="Téglalap 7"/>
          <p:cNvSpPr/>
          <p:nvPr/>
        </p:nvSpPr>
        <p:spPr>
          <a:xfrm>
            <a:off x="323528" y="1340768"/>
            <a:ext cx="31101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 smtClean="0">
                <a:solidFill>
                  <a:schemeClr val="hlink"/>
                </a:solidFill>
              </a:rPr>
              <a:t>2. Mágneses </a:t>
            </a:r>
            <a:r>
              <a:rPr lang="hu-HU" sz="2400" b="1" dirty="0" smtClean="0">
                <a:solidFill>
                  <a:schemeClr val="hlink"/>
                </a:solidFill>
              </a:rPr>
              <a:t>indukció </a:t>
            </a:r>
            <a:endParaRPr lang="hu-HU" sz="2400" b="1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I. A mágneses </a:t>
            </a:r>
            <a:r>
              <a:rPr lang="hu-HU" sz="2400" dirty="0" smtClean="0"/>
              <a:t>mező</a:t>
            </a:r>
            <a:r>
              <a:rPr lang="hu-HU" sz="2400" dirty="0" smtClean="0"/>
              <a:t> - </a:t>
            </a:r>
            <a:r>
              <a:rPr lang="hu-HU" sz="2400" dirty="0" smtClean="0">
                <a:solidFill>
                  <a:schemeClr val="hlink"/>
                </a:solidFill>
              </a:rPr>
              <a:t>mágneses indukció </a:t>
            </a:r>
            <a:endParaRPr lang="hu-HU" sz="24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67544" y="1268760"/>
            <a:ext cx="6400800" cy="2667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Mágneses indukció meghatározása a vezető adataival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hu-H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Egyenes vezetőtől „r” távolságban</a:t>
            </a: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mág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636912"/>
            <a:ext cx="2084388" cy="2609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99592" y="2708920"/>
          <a:ext cx="2446338" cy="1063625"/>
        </p:xfrm>
        <a:graphic>
          <a:graphicData uri="http://schemas.openxmlformats.org/presentationml/2006/ole">
            <p:oleObj spid="_x0000_s3074" name="Egyenlet" r:id="rId4" imgW="952200" imgH="393480" progId="Equation.3">
              <p:embed/>
            </p:oleObj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286000" y="4827588"/>
            <a:ext cx="285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hu-HU"/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755576" y="4077072"/>
          <a:ext cx="674687" cy="711200"/>
        </p:xfrm>
        <a:graphic>
          <a:graphicData uri="http://schemas.openxmlformats.org/presentationml/2006/ole">
            <p:oleObj spid="_x0000_s3075" name="Egyenlet" r:id="rId5" imgW="190440" imgH="228600" progId="Equation.3">
              <p:embed/>
            </p:oleObj>
          </a:graphicData>
        </a:graphic>
      </p:graphicFrame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475656" y="4293096"/>
            <a:ext cx="2952328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u-HU" b="0" dirty="0">
                <a:solidFill>
                  <a:schemeClr val="hlink"/>
                </a:solidFill>
              </a:rPr>
              <a:t>: vákuum </a:t>
            </a:r>
            <a:r>
              <a:rPr lang="hu-HU" b="0" dirty="0" err="1">
                <a:solidFill>
                  <a:schemeClr val="hlink"/>
                </a:solidFill>
              </a:rPr>
              <a:t>permeabilitás</a:t>
            </a:r>
            <a:endParaRPr lang="hu-HU" b="0" dirty="0">
              <a:solidFill>
                <a:schemeClr val="hlink"/>
              </a:solidFill>
            </a:endParaRPr>
          </a:p>
          <a:p>
            <a:pPr>
              <a:spcBef>
                <a:spcPct val="50000"/>
              </a:spcBef>
            </a:pPr>
            <a:endParaRPr lang="hu-HU" dirty="0">
              <a:solidFill>
                <a:schemeClr val="hlink"/>
              </a:solidFill>
            </a:endParaRP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620713" y="5229225"/>
          <a:ext cx="2465387" cy="863600"/>
        </p:xfrm>
        <a:graphic>
          <a:graphicData uri="http://schemas.openxmlformats.org/presentationml/2006/ole">
            <p:oleObj spid="_x0000_s3076" name="Equation" r:id="rId6" imgW="1269720" imgH="393480" progId="Equation.3">
              <p:embed/>
            </p:oleObj>
          </a:graphicData>
        </a:graphic>
      </p:graphicFrame>
      <p:sp>
        <p:nvSpPr>
          <p:cNvPr id="11" name="Line 15"/>
          <p:cNvSpPr>
            <a:spLocks noChangeShapeType="1"/>
          </p:cNvSpPr>
          <p:nvPr/>
        </p:nvSpPr>
        <p:spPr bwMode="auto">
          <a:xfrm flipH="1">
            <a:off x="6750050" y="3160713"/>
            <a:ext cx="1116013" cy="24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 flipH="1" flipV="1">
            <a:off x="6548438" y="4437063"/>
            <a:ext cx="53975" cy="14398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  <p:sp>
        <p:nvSpPr>
          <p:cNvPr id="13" name="Text Box 17"/>
          <p:cNvSpPr txBox="1">
            <a:spLocks noChangeArrowheads="1"/>
          </p:cNvSpPr>
          <p:nvPr/>
        </p:nvSpPr>
        <p:spPr bwMode="auto">
          <a:xfrm>
            <a:off x="6145213" y="5849938"/>
            <a:ext cx="2487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0" dirty="0">
                <a:solidFill>
                  <a:schemeClr val="hlink"/>
                </a:solidFill>
              </a:rPr>
              <a:t> iránya</a:t>
            </a:r>
          </a:p>
        </p:txBody>
      </p:sp>
      <p:graphicFrame>
        <p:nvGraphicFramePr>
          <p:cNvPr id="14" name="Object 18"/>
          <p:cNvGraphicFramePr>
            <a:graphicFrameLocks noChangeAspect="1"/>
          </p:cNvGraphicFramePr>
          <p:nvPr/>
        </p:nvGraphicFramePr>
        <p:xfrm>
          <a:off x="5946775" y="5791200"/>
          <a:ext cx="341313" cy="455613"/>
        </p:xfrm>
        <a:graphic>
          <a:graphicData uri="http://schemas.openxmlformats.org/presentationml/2006/ole">
            <p:oleObj spid="_x0000_s3077" name="Egyenlet" r:id="rId7" imgW="152280" imgH="203040" progId="Equation.3">
              <p:embed/>
            </p:oleObj>
          </a:graphicData>
        </a:graphic>
      </p:graphicFrame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531100" y="2822575"/>
            <a:ext cx="1438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0" dirty="0">
                <a:solidFill>
                  <a:schemeClr val="hlink"/>
                </a:solidFill>
              </a:rPr>
              <a:t>áramirány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I. A mágneses mező - </a:t>
            </a:r>
            <a:r>
              <a:rPr lang="hu-HU" sz="2400" dirty="0" smtClean="0">
                <a:solidFill>
                  <a:schemeClr val="hlink"/>
                </a:solidFill>
              </a:rPr>
              <a:t>mágneses indukció </a:t>
            </a:r>
            <a:endParaRPr lang="hu-HU" sz="24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95536" y="1340768"/>
            <a:ext cx="8424936" cy="28019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hu-H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„ N” menetes, „ l ”  hosszúságú egyenes tekercs belsejében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hu-HU" sz="2000" b="0" i="0" u="none" strike="noStrike" kern="1200" cap="none" spc="0" normalizeH="0" baseline="0" noProof="0" dirty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tekerc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1638" y="2593975"/>
            <a:ext cx="2084387" cy="2609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27584" y="2132856"/>
          <a:ext cx="1860550" cy="1050925"/>
        </p:xfrm>
        <a:graphic>
          <a:graphicData uri="http://schemas.openxmlformats.org/presentationml/2006/ole">
            <p:oleObj spid="_x0000_s4098" name="Egyenlet" r:id="rId4" imgW="838080" imgH="393480" progId="Equation.3">
              <p:embed/>
            </p:oleObj>
          </a:graphicData>
        </a:graphic>
      </p:graphicFrame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871913" y="4100513"/>
            <a:ext cx="1814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0">
                <a:solidFill>
                  <a:schemeClr val="hlink"/>
                </a:solidFill>
              </a:rPr>
              <a:t>áramirány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5137150" y="4303713"/>
            <a:ext cx="860425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I. A mágneses mező - </a:t>
            </a:r>
            <a:r>
              <a:rPr lang="hu-HU" sz="2400" dirty="0" smtClean="0">
                <a:solidFill>
                  <a:schemeClr val="hlink"/>
                </a:solidFill>
              </a:rPr>
              <a:t>mágneses indukció 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4800" y="1999381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000" dirty="0" smtClean="0"/>
              <a:t>	A </a:t>
            </a:r>
            <a:r>
              <a:rPr lang="hu-HU" sz="2000" dirty="0" smtClean="0"/>
              <a:t>mágneses mező erőt fejt ki a mozgó töltésekre, és így az áramvezetőre is. A </a:t>
            </a:r>
            <a:r>
              <a:rPr lang="hu-HU" sz="2000" b="1" dirty="0" smtClean="0"/>
              <a:t>Lorentz-erő </a:t>
            </a:r>
            <a:r>
              <a:rPr lang="hu-HU" sz="2000" dirty="0" smtClean="0"/>
              <a:t> </a:t>
            </a:r>
            <a:r>
              <a:rPr lang="hu-HU" sz="2000" dirty="0" smtClean="0"/>
              <a:t>nagysága</a:t>
            </a:r>
          </a:p>
          <a:p>
            <a:endParaRPr lang="hu-HU" sz="2000" dirty="0" smtClean="0"/>
          </a:p>
          <a:p>
            <a:pPr>
              <a:buNone/>
            </a:pPr>
            <a:r>
              <a:rPr lang="hu-HU" sz="2000" dirty="0" smtClean="0"/>
              <a:t>	</a:t>
            </a:r>
          </a:p>
          <a:p>
            <a:pPr>
              <a:buNone/>
            </a:pPr>
            <a:r>
              <a:rPr lang="hu-HU" sz="2000" dirty="0" smtClean="0"/>
              <a:t>	</a:t>
            </a:r>
            <a:r>
              <a:rPr lang="hu-HU" sz="2000" dirty="0" smtClean="0"/>
              <a:t>ha </a:t>
            </a:r>
            <a:r>
              <a:rPr lang="hu-HU" sz="2000" dirty="0" smtClean="0"/>
              <a:t>a B mágneses indukció merőleges a Q töltés v sebességére (vagy az I áramerősségű, l hosszúságú vezetőre</a:t>
            </a:r>
            <a:r>
              <a:rPr lang="hu-HU" sz="2000" dirty="0" smtClean="0"/>
              <a:t>),</a:t>
            </a:r>
            <a:endParaRPr lang="hu-HU" sz="2000" dirty="0" smtClean="0"/>
          </a:p>
        </p:txBody>
      </p:sp>
      <p:sp>
        <p:nvSpPr>
          <p:cNvPr id="4" name="Téglalap 3"/>
          <p:cNvSpPr/>
          <p:nvPr/>
        </p:nvSpPr>
        <p:spPr>
          <a:xfrm>
            <a:off x="1871192" y="4162251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Az </a:t>
            </a:r>
            <a:r>
              <a:rPr lang="hu-HU" dirty="0" smtClean="0"/>
              <a:t>erő irányát </a:t>
            </a:r>
            <a:r>
              <a:rPr lang="hu-HU" dirty="0" err="1" smtClean="0"/>
              <a:t>jobbkéz</a:t>
            </a:r>
            <a:r>
              <a:rPr lang="hu-HU" dirty="0" smtClean="0"/>
              <a:t> </a:t>
            </a:r>
            <a:r>
              <a:rPr lang="hu-HU" dirty="0" smtClean="0"/>
              <a:t>– szabállyal adhatjuk meg</a:t>
            </a:r>
            <a:endParaRPr lang="hu-HU" dirty="0"/>
          </a:p>
        </p:txBody>
      </p:sp>
      <p:sp>
        <p:nvSpPr>
          <p:cNvPr id="5" name="Téglalap 4"/>
          <p:cNvSpPr/>
          <p:nvPr/>
        </p:nvSpPr>
        <p:spPr>
          <a:xfrm>
            <a:off x="3995936" y="2794099"/>
            <a:ext cx="7619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dirty="0" smtClean="0"/>
              <a:t>vagy</a:t>
            </a:r>
            <a:endParaRPr lang="hu-HU" sz="2400" dirty="0" smtClean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123728" y="2794099"/>
          <a:ext cx="1635125" cy="541337"/>
        </p:xfrm>
        <a:graphic>
          <a:graphicData uri="http://schemas.openxmlformats.org/presentationml/2006/ole">
            <p:oleObj spid="_x0000_s5122" name="Equation" r:id="rId3" imgW="736560" imgH="203040" progId="Equation.3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932040" y="2794099"/>
          <a:ext cx="1522413" cy="473075"/>
        </p:xfrm>
        <a:graphic>
          <a:graphicData uri="http://schemas.openxmlformats.org/presentationml/2006/ole">
            <p:oleObj spid="_x0000_s5124" name="Equation" r:id="rId4" imgW="685800" imgH="177480" progId="Equation.3">
              <p:embed/>
            </p:oleObj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779912" y="5386387"/>
          <a:ext cx="1296987" cy="1116013"/>
        </p:xfrm>
        <a:graphic>
          <a:graphicData uri="http://schemas.openxmlformats.org/presentationml/2006/ole">
            <p:oleObj spid="_x0000_s5125" name="Equation" r:id="rId5" imgW="583920" imgH="419040" progId="Equation.3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131840" y="4773041"/>
          <a:ext cx="2481263" cy="541338"/>
        </p:xfrm>
        <a:graphic>
          <a:graphicData uri="http://schemas.openxmlformats.org/presentationml/2006/ole">
            <p:oleObj spid="_x0000_s5126" name="Equation" r:id="rId6" imgW="1117440" imgH="203040" progId="Equation.3">
              <p:embed/>
            </p:oleObj>
          </a:graphicData>
        </a:graphic>
      </p:graphicFrame>
      <p:sp>
        <p:nvSpPr>
          <p:cNvPr id="12" name="Téglalap 11"/>
          <p:cNvSpPr/>
          <p:nvPr/>
        </p:nvSpPr>
        <p:spPr>
          <a:xfrm>
            <a:off x="323528" y="1340768"/>
            <a:ext cx="19816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 smtClean="0">
                <a:solidFill>
                  <a:srgbClr val="9E0000"/>
                </a:solidFill>
              </a:rPr>
              <a:t>3. Lorentz-erő</a:t>
            </a:r>
            <a:endParaRPr lang="hu-HU" sz="2400" dirty="0">
              <a:solidFill>
                <a:srgbClr val="9E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II. Elektromágneses indukció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u-HU" dirty="0" smtClean="0"/>
              <a:t>Mozgási elektromágneses indukció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Nyugalmi elektromágneses indukció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/>
              <a:t>Önindukció</a:t>
            </a:r>
            <a:endParaRPr lang="hu-H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II. Elektromágneses indukció</a:t>
            </a:r>
            <a:endParaRPr lang="hu-HU" sz="2000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11560" y="1916832"/>
            <a:ext cx="8424936" cy="224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Ha mágneses mezőben úgy mozgatunk egy vezetőt, hogy az metszi a mágneses indukcióvonalakat, akkor a Lorentz-erő elmozdítja (szétválasztja) a vezetőben a töltéseket, a vezető végei között elektromos mező, elektromos feszültség jön létre. </a:t>
            </a:r>
          </a:p>
        </p:txBody>
      </p:sp>
      <p:sp>
        <p:nvSpPr>
          <p:cNvPr id="6" name="Téglalap 5"/>
          <p:cNvSpPr/>
          <p:nvPr/>
        </p:nvSpPr>
        <p:spPr>
          <a:xfrm>
            <a:off x="295841" y="1412776"/>
            <a:ext cx="50682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 smtClean="0">
                <a:solidFill>
                  <a:schemeClr val="hlink"/>
                </a:solidFill>
              </a:rPr>
              <a:t>1. Mozgási </a:t>
            </a:r>
            <a:r>
              <a:rPr lang="hu-HU" sz="2400" b="1" dirty="0" smtClean="0">
                <a:solidFill>
                  <a:schemeClr val="hlink"/>
                </a:solidFill>
              </a:rPr>
              <a:t>elektromágneses indukció</a:t>
            </a:r>
            <a:endParaRPr lang="hu-HU" sz="2400" b="1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000" dirty="0" smtClean="0"/>
              <a:t>II. Elektromágneses indukció</a:t>
            </a:r>
            <a:r>
              <a:rPr lang="hu-HU" sz="2000" dirty="0" smtClean="0"/>
              <a:t> - </a:t>
            </a:r>
            <a:r>
              <a:rPr lang="hu-HU" sz="2000" dirty="0" smtClean="0">
                <a:solidFill>
                  <a:schemeClr val="hlink"/>
                </a:solidFill>
              </a:rPr>
              <a:t>Mozgási elektromágneses </a:t>
            </a:r>
            <a:r>
              <a:rPr lang="hu-HU" sz="2000" dirty="0" smtClean="0">
                <a:solidFill>
                  <a:schemeClr val="hlink"/>
                </a:solidFill>
              </a:rPr>
              <a:t>indukció</a:t>
            </a:r>
            <a:endParaRPr lang="hu-HU" sz="2000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95536" y="1655921"/>
            <a:ext cx="842493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u-HU" sz="2400" b="1" dirty="0" smtClean="0"/>
              <a:t>a.) Az </a:t>
            </a:r>
            <a:r>
              <a:rPr lang="hu-HU" sz="2400" b="1" dirty="0" smtClean="0"/>
              <a:t>indukált feszültség</a:t>
            </a:r>
            <a:r>
              <a:rPr lang="hu-HU" sz="2400" dirty="0" smtClean="0"/>
              <a:t> nagysága:</a:t>
            </a:r>
          </a:p>
          <a:p>
            <a:endParaRPr lang="hu-HU" sz="2400" dirty="0" smtClean="0"/>
          </a:p>
          <a:p>
            <a:endParaRPr lang="hu-HU" sz="2400" dirty="0" smtClean="0"/>
          </a:p>
          <a:p>
            <a:endParaRPr lang="hu-HU" sz="2400" dirty="0" smtClean="0"/>
          </a:p>
          <a:p>
            <a:r>
              <a:rPr lang="hu-HU" sz="2400" dirty="0" smtClean="0"/>
              <a:t>ha a </a:t>
            </a:r>
            <a:r>
              <a:rPr lang="hu-HU" sz="2400" b="1" dirty="0" smtClean="0"/>
              <a:t>B</a:t>
            </a:r>
            <a:r>
              <a:rPr lang="hu-HU" sz="2400" dirty="0" smtClean="0"/>
              <a:t> mágneses indukció, az </a:t>
            </a:r>
            <a:r>
              <a:rPr lang="hu-HU" sz="2400" b="1" dirty="0" smtClean="0"/>
              <a:t>l</a:t>
            </a:r>
            <a:r>
              <a:rPr lang="hu-HU" sz="2400" dirty="0" smtClean="0"/>
              <a:t> hosszúságú vezető és ennek </a:t>
            </a:r>
            <a:r>
              <a:rPr lang="hu-HU" sz="2400" b="1" dirty="0" smtClean="0"/>
              <a:t>v</a:t>
            </a:r>
            <a:r>
              <a:rPr lang="hu-HU" sz="2400" dirty="0" smtClean="0"/>
              <a:t> sebessége merőleges egymásra.</a:t>
            </a:r>
            <a:endParaRPr lang="hu-HU" sz="24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171575" y="2382838"/>
          <a:ext cx="1522413" cy="473075"/>
        </p:xfrm>
        <a:graphic>
          <a:graphicData uri="http://schemas.openxmlformats.org/presentationml/2006/ole">
            <p:oleObj spid="_x0000_s22530" name="Equation" r:id="rId3" imgW="685800" imgH="177480" progId="Equation.3">
              <p:embed/>
            </p:oleObj>
          </a:graphicData>
        </a:graphic>
      </p:graphicFrame>
      <p:sp>
        <p:nvSpPr>
          <p:cNvPr id="5" name="Téglalap 4"/>
          <p:cNvSpPr/>
          <p:nvPr/>
        </p:nvSpPr>
        <p:spPr>
          <a:xfrm>
            <a:off x="467544" y="4437112"/>
            <a:ext cx="8208912" cy="1132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u-HU" sz="2400" b="1" dirty="0" smtClean="0"/>
              <a:t>b.) Az </a:t>
            </a:r>
            <a:r>
              <a:rPr lang="hu-HU" sz="2400" b="1" dirty="0" smtClean="0"/>
              <a:t>indukált áram </a:t>
            </a:r>
            <a:r>
              <a:rPr lang="hu-HU" sz="2400" dirty="0" smtClean="0"/>
              <a:t>iránya mindig olyan, hogy mágneses hatásával akadályozza az indukáló folyamatot. </a:t>
            </a:r>
            <a:r>
              <a:rPr lang="hu-HU" sz="2400" b="1" i="1" dirty="0" smtClean="0"/>
              <a:t>(</a:t>
            </a:r>
            <a:r>
              <a:rPr lang="hu-HU" sz="2400" b="1" i="1" dirty="0" smtClean="0"/>
              <a:t>Lenz törvénye)</a:t>
            </a:r>
            <a:endParaRPr lang="hu-HU" sz="2400" b="1" i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95</TotalTime>
  <Words>442</Words>
  <Application>Microsoft Office PowerPoint</Application>
  <PresentationFormat>Diavetítés a képernyőre (4:3 oldalarány)</PresentationFormat>
  <Paragraphs>70</Paragraphs>
  <Slides>13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2</vt:i4>
      </vt:variant>
      <vt:variant>
        <vt:lpstr>Diacímek</vt:lpstr>
      </vt:variant>
      <vt:variant>
        <vt:i4>13</vt:i4>
      </vt:variant>
    </vt:vector>
  </HeadingPairs>
  <TitlesOfParts>
    <vt:vector size="16" baseType="lpstr">
      <vt:lpstr>Trek</vt:lpstr>
      <vt:lpstr>Microsoft Word dokumentum</vt:lpstr>
      <vt:lpstr>Microsoft Equation 3.0</vt:lpstr>
      <vt:lpstr>A mágneses mező, elektromágneses indukció</vt:lpstr>
      <vt:lpstr>I. A mágneses mező</vt:lpstr>
      <vt:lpstr>I. A mágneses mező</vt:lpstr>
      <vt:lpstr>I. A mágneses mező - mágneses indukció </vt:lpstr>
      <vt:lpstr>I. A mágneses mező - mágneses indukció </vt:lpstr>
      <vt:lpstr>I. A mágneses mező - mágneses indukció </vt:lpstr>
      <vt:lpstr>II. Elektromágneses indukció</vt:lpstr>
      <vt:lpstr>II. Elektromágneses indukció</vt:lpstr>
      <vt:lpstr>II. Elektromágneses indukció - Mozgási elektromágneses indukció</vt:lpstr>
      <vt:lpstr>II. Elektromágneses indukció</vt:lpstr>
      <vt:lpstr>II. Elektromágneses indukció</vt:lpstr>
      <vt:lpstr>induktivitás</vt:lpstr>
      <vt:lpstr>A mágneses mező energiája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mágneses mező, elektromágneses indukció</dc:title>
  <dc:creator>Andi</dc:creator>
  <cp:lastModifiedBy>Andi</cp:lastModifiedBy>
  <cp:revision>22</cp:revision>
  <dcterms:created xsi:type="dcterms:W3CDTF">2012-03-01T20:05:44Z</dcterms:created>
  <dcterms:modified xsi:type="dcterms:W3CDTF">2012-03-01T21:41:09Z</dcterms:modified>
</cp:coreProperties>
</file>